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Ubuntu"/>
      <p:regular r:id="rId47"/>
      <p:bold r:id="rId48"/>
      <p:italic r:id="rId49"/>
      <p:boldItalic r:id="rId50"/>
    </p:embeddedFont>
    <p:embeddedFont>
      <p:font typeface="Ubuntu Medium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Ubuntu-bold.fntdata"/><Relationship Id="rId47" Type="http://schemas.openxmlformats.org/officeDocument/2006/relationships/font" Target="fonts/Ubuntu-regular.fntdata"/><Relationship Id="rId49" Type="http://schemas.openxmlformats.org/officeDocument/2006/relationships/font" Target="fonts/Ubuntu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UbuntuMedium-regular.fntdata"/><Relationship Id="rId50" Type="http://schemas.openxmlformats.org/officeDocument/2006/relationships/font" Target="fonts/Ubuntu-boldItalic.fntdata"/><Relationship Id="rId53" Type="http://schemas.openxmlformats.org/officeDocument/2006/relationships/font" Target="fonts/UbuntuMedium-italic.fntdata"/><Relationship Id="rId52" Type="http://schemas.openxmlformats.org/officeDocument/2006/relationships/font" Target="fonts/Ubuntu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UbuntuMedium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Hello, my name is Alan Pope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You may know me from videos such as “What are beans?” and “Extreme trampolining” before a prior oggcamp in Farnham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Alternatively you may know me from podcasts like LInux Matters, which is excellent, and you should listen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Search Linux Matters in your favourite podcast client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But this is not about me, I’m here to tell you about Savannah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I am not a Savannah developer, but I am an enthusiastic new user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abadcbd9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abadcbd9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Which influence the community should be based on data rather than </a:t>
            </a:r>
            <a:r>
              <a:rPr lang="en-GB"/>
              <a:t>randomly</a:t>
            </a:r>
            <a:r>
              <a:rPr lang="en-GB"/>
              <a:t> throwing things at the wall to see what sticks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abadcbd9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abadcbd9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As a community leader, it can be easy to take your eye off the ball, and miss the great work your community is doing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Savannah is designed to make it easier for you to keep track of community contributions and conversations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Savannah enables you to very quickly get an overview of how your community is doing across multiple platforms, aggregating contribution data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8bf6679d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8bf6679d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at the heart captures and measures </a:t>
            </a:r>
            <a:r>
              <a:rPr b="1" lang="en-GB"/>
              <a:t>contributions</a:t>
            </a:r>
            <a:r>
              <a:rPr lang="en-GB"/>
              <a:t> and </a:t>
            </a:r>
            <a:r>
              <a:rPr b="1" lang="en-GB"/>
              <a:t>conversations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GB"/>
              <a:t>Conversations</a:t>
            </a:r>
            <a:r>
              <a:rPr lang="en-GB"/>
              <a:t> can occur in many places - </a:t>
            </a:r>
            <a:r>
              <a:rPr b="1" lang="en-GB"/>
              <a:t>discussions on bugs</a:t>
            </a:r>
            <a:r>
              <a:rPr lang="en-GB"/>
              <a:t>, </a:t>
            </a:r>
            <a:r>
              <a:rPr b="1" lang="en-GB"/>
              <a:t>support</a:t>
            </a:r>
            <a:r>
              <a:rPr lang="en-GB"/>
              <a:t> or development planning on </a:t>
            </a:r>
            <a:r>
              <a:rPr b="1" lang="en-GB"/>
              <a:t>forums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8bf6679d8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8bf6679d8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GB"/>
              <a:t>Contributions</a:t>
            </a:r>
            <a:r>
              <a:rPr lang="en-GB"/>
              <a:t> can also occur in those places - but also often in the form of </a:t>
            </a:r>
            <a:r>
              <a:rPr b="1" lang="en-GB"/>
              <a:t>code</a:t>
            </a:r>
            <a:r>
              <a:rPr lang="en-GB"/>
              <a:t>, </a:t>
            </a:r>
            <a:r>
              <a:rPr b="1" lang="en-GB"/>
              <a:t>documentation</a:t>
            </a:r>
            <a:r>
              <a:rPr lang="en-GB"/>
              <a:t>, </a:t>
            </a:r>
            <a:r>
              <a:rPr b="1" lang="en-GB"/>
              <a:t>translation</a:t>
            </a:r>
            <a:r>
              <a:rPr lang="en-GB"/>
              <a:t>, </a:t>
            </a:r>
            <a:r>
              <a:rPr b="1" lang="en-GB"/>
              <a:t>events</a:t>
            </a:r>
            <a:r>
              <a:rPr lang="en-GB"/>
              <a:t> and so 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8bf6679d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8bf6679d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Let’s talk about sources of data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has a rich set of sources to gather community data from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Can we name all these brands, starting left to right, shout out…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Shout them out in order…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Simply point savannah at a source and it will start gathering public data via those APIs about the contributions and conversations happening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 whether your community conversations happen on Slack, Discord or Discourse, you can import them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If there’s no source available for your platform, there’s an API to insert data about members, and their contributions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8bf6679d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08bf6679d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is a web based tool which looks like this, it’s pretty straightforward but quite comprehensive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adce5b35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adce5b35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Let’s just have a brief tour of some health information you can gather from the main ‘Dashboard’ view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Note the bar down the left is for navigation.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is the ‘Sampleware’ demo data, I’ll show you some </a:t>
            </a:r>
            <a:r>
              <a:rPr b="1" lang="en-GB"/>
              <a:t>real</a:t>
            </a:r>
            <a:r>
              <a:rPr lang="en-GB"/>
              <a:t> world data from today in a bit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abadcbd9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abadcbd9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 this sample dataset, the forums are 71% as active in the</a:t>
            </a:r>
            <a:r>
              <a:rPr b="1" lang="en-GB"/>
              <a:t> last 7 day</a:t>
            </a:r>
            <a:r>
              <a:rPr lang="en-GB"/>
              <a:t>s relative to the</a:t>
            </a:r>
            <a:r>
              <a:rPr b="1" lang="en-GB"/>
              <a:t> previous 30 days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abadcbd9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abadcbd9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 slack is 82% as active this week, compared to last month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might look bad, but that’s not necessarily a disaster, projects wax and wane over time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Perhaps this was just a holiday period?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(note the dates around August, so this could be plausible)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abadcbd9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0abadcbd9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The github org is about the same this week as the previous month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8bf6679d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8bf6679d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talk is all about community health, which may mean different things to each of you.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that means to me is in an open source project: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Are we gaining or losing members of our community?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Do we recognise and mentor new members of our community?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Are people’s contributions valued?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Do we even know who the members of our community are?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adce5b3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adce5b3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Savannah lets us leave notes on people’s activity - much like any Customer Relationship Management application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Here the community manager made a note that Joy Cole joined looking for help with a project.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adce5b35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adce5b3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We can also create tasks, like a to-do list.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In this example we have a task to follow up with Joy Cole, who we noted has recently joined the community,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adce5b35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adce5b35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There’s some tasks here that the community manager added to follow up with individual contributors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Sending a t-shirt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Checking in with someone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Inviting an expert to join an ambassador programme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adce5b3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adce5b3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 rest of these screenshots this morning from the Quickemu project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adce5b35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adce5b35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For those who don’t know, Quickemu is an open-source project started by Martin Wimpress as a way to easily create &amp; launch virtual machines.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adce5b35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0adce5b3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 the overview screen we see how many members are in the community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How many conversations (wherever they happen - discourse, discord, github, slack)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How many contributors there are and how many contributions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Note that this data goes back a year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adce5b35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0adce5b35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Note that this data goes back a year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adce5b35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adce5b35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Up here we can filter the data down to a more recent period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adce5b35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adce5b35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If the open </a:t>
            </a:r>
            <a:r>
              <a:rPr lang="en-GB"/>
              <a:t>source</a:t>
            </a:r>
            <a:r>
              <a:rPr lang="en-GB"/>
              <a:t> project has concept of paid staff and external </a:t>
            </a:r>
            <a:r>
              <a:rPr lang="en-GB"/>
              <a:t>community</a:t>
            </a:r>
            <a:r>
              <a:rPr lang="en-GB"/>
              <a:t> members, we can also filter out the staff members, to focus our attention on external contributors.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adce5b35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adce5b35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engagement pyramid is showing the progression of numbers of </a:t>
            </a:r>
            <a:r>
              <a:rPr b="1" lang="en-GB"/>
              <a:t>visitors</a:t>
            </a:r>
            <a:r>
              <a:rPr lang="en-GB"/>
              <a:t> (people who do a drive by issue report for example) through </a:t>
            </a:r>
            <a:r>
              <a:rPr b="1" lang="en-GB"/>
              <a:t>participants</a:t>
            </a:r>
            <a:r>
              <a:rPr lang="en-GB"/>
              <a:t> (who return) to </a:t>
            </a:r>
            <a:r>
              <a:rPr b="1" lang="en-GB"/>
              <a:t>contributors</a:t>
            </a:r>
            <a:r>
              <a:rPr lang="en-GB"/>
              <a:t> (who provide patches etc) and </a:t>
            </a:r>
            <a:r>
              <a:rPr b="1" lang="en-GB"/>
              <a:t>core</a:t>
            </a:r>
            <a:r>
              <a:rPr lang="en-GB"/>
              <a:t> (who are regular contributors)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 shape of this varies by community, and the way they foster users through the contribution flow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8bf6679d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8bf6679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First a question - show of hands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>
                <a:solidFill>
                  <a:schemeClr val="dk1"/>
                </a:solidFill>
              </a:rPr>
              <a:t>Do you identify as a member of an Open Source community?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GB">
                <a:solidFill>
                  <a:schemeClr val="dk1"/>
                </a:solidFill>
              </a:rPr>
              <a:t>And/or </a:t>
            </a:r>
            <a:br>
              <a:rPr b="1" lang="en-GB">
                <a:solidFill>
                  <a:schemeClr val="dk1"/>
                </a:solidFill>
              </a:rPr>
            </a:br>
            <a:r>
              <a:rPr b="1" lang="en-GB">
                <a:solidFill>
                  <a:schemeClr val="dk1"/>
                </a:solidFill>
              </a:rPr>
              <a:t>	Do you perhaps have some kind of leadership role in an open source project or community?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is a photo of myself and the Internet’s Jono Bacon. (I’m on the left, with the hair)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 think this photo is from 2010 or so.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adce5b35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adce5b35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Here’s a quick summary of the number of contributions from the community over the last month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These are all pull requests, and have been made to quickemy itself, quickgui, and quickget_configs ‘channels’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(channels in savannah are essentially the part of sources, so one channel in this case is one GitHub Repo)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adce5b35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0adce5b35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Conversations are also happening on github and  discord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adce5b35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adce5b35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We can drill down on these contributions and conversations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Here we can see the most active members of the community over the last 30 days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Let’s just drill down on one active member, Phil Clifford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adce5b35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adce5b35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is Phil’s page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can merge </a:t>
            </a:r>
            <a:r>
              <a:rPr lang="en-GB"/>
              <a:t>multiple</a:t>
            </a:r>
            <a:r>
              <a:rPr lang="en-GB"/>
              <a:t> identities into one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For example if someone is active on Github and Discord, you can merge those </a:t>
            </a:r>
            <a:r>
              <a:rPr lang="en-GB"/>
              <a:t>identities</a:t>
            </a:r>
            <a:r>
              <a:rPr lang="en-GB"/>
              <a:t> into one member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adce5b35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adce5b35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Here we can see that Phil is active across multiple segments of the </a:t>
            </a:r>
            <a:r>
              <a:rPr lang="en-GB"/>
              <a:t>community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They’re also considered a ‘core’ contributor in quickemu itself.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0adce5b359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0adce5b35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If we scroll down, we can see all the contributions that Phil has made recently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These link to (in this case) github, so you can see the contributions directly.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adce5b3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0adce5b3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can also illustrate the connections between </a:t>
            </a:r>
            <a:r>
              <a:rPr lang="en-GB"/>
              <a:t>members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 we can see who converses with who, who often reviews and merges other </a:t>
            </a:r>
            <a:r>
              <a:rPr lang="en-GB"/>
              <a:t>people's</a:t>
            </a:r>
            <a:r>
              <a:rPr lang="en-GB"/>
              <a:t> </a:t>
            </a:r>
            <a:r>
              <a:rPr lang="en-GB"/>
              <a:t>contributions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can be useful data for mentoring new people who are looking for existing people who work with, we can see who is active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8bf6679d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8bf6679d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Some of the things Savannah can highlight - some examples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New people who may not know the ropes, so may benefit from additional help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What is the trend in engagement? Where engagement is falling off - e.g. no new tasks for contributors, or visible activity from core members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Automated reports to compare this month to last month, this year to last year.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Who is interacting with whom in the community. Do we have ‘rockstars’ who may also a potential single point of failure if they leave?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Opportunities for mentoring new members who are looking for guidance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In a large community, watching specific people, so they don’t get forgotten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8bf6679d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08bf6679d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8bf6679d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08bf6679d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8bf6679d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8bf6679d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is a ‘side project’ by Michael Hall - A developer evangelist and community manager of over a decade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He’s a friend of mine who I worked with at Canonical, and later Influxdata.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 am also a paying customer of Savannah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Over some years, Michael wrote and maintained some scripts to monitor the health of various communities he was involved in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eventually became Savannah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Sadly Michael couldn’t be here today, </a:t>
            </a:r>
            <a:r>
              <a:rPr lang="en-GB"/>
              <a:t>so I am here in his stead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8bf6679d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8bf6679d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Got any questions?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8bf6679d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08bf6679d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Find out more, and try it out at savannahcrm dot com.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8bf6679d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8bf6679d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Here’s the introduction text from the Savannah website, savannacrrm dot com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Let’s pick out a few highlights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Savannah is a “Community” relationship manager which borrows some terms from Customer relationship management applications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abadcbd9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abadcbd9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 holistic view, meaning across all your platforms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abadcbd9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abadcbd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Identify </a:t>
            </a:r>
            <a:r>
              <a:rPr lang="en-GB"/>
              <a:t>key</a:t>
            </a:r>
            <a:r>
              <a:rPr lang="en-GB"/>
              <a:t> members, because in a moderately decent sized open source community, it can be easy to lose track of who is doing what..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abadcbd9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abadcbd9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It can also be hard to keep track of what everyone has worked on, their </a:t>
            </a:r>
            <a:r>
              <a:rPr lang="en-GB"/>
              <a:t>specialisms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abadcbd9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abadcbd9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 you can make data based decisions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1" name="Google Shape;131;p22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r>
              <a:rPr lang="en-GB" sz="2100">
                <a:solidFill>
                  <a:schemeClr val="dk1"/>
                </a:solidFill>
              </a:rPr>
              <a:t>, helps you </a:t>
            </a:r>
            <a:r>
              <a:rPr b="1" lang="en-GB" sz="2100">
                <a:solidFill>
                  <a:schemeClr val="dk1"/>
                </a:solidFill>
              </a:rPr>
              <a:t>identify key members</a:t>
            </a:r>
            <a:r>
              <a:rPr lang="en-GB" sz="2100">
                <a:solidFill>
                  <a:schemeClr val="dk1"/>
                </a:solidFill>
              </a:rPr>
              <a:t>, </a:t>
            </a:r>
            <a:r>
              <a:rPr b="1" lang="en-GB" sz="2100">
                <a:solidFill>
                  <a:schemeClr val="dk1"/>
                </a:solidFill>
              </a:rPr>
              <a:t>track engagements</a:t>
            </a:r>
            <a:r>
              <a:rPr lang="en-GB" sz="2100">
                <a:solidFill>
                  <a:schemeClr val="dk1"/>
                </a:solidFill>
              </a:rPr>
              <a:t> with and between individual members, and allow you to make </a:t>
            </a:r>
            <a:r>
              <a:rPr b="1" lang="en-GB" sz="2100">
                <a:solidFill>
                  <a:schemeClr val="dk1"/>
                </a:solidFill>
              </a:rPr>
              <a:t>data-based decisions</a:t>
            </a:r>
            <a:r>
              <a:rPr lang="en-GB" sz="2100">
                <a:solidFill>
                  <a:schemeClr val="dk1"/>
                </a:solidFill>
              </a:rPr>
              <a:t> to </a:t>
            </a:r>
            <a:r>
              <a:rPr b="1" lang="en-GB" sz="2100">
                <a:solidFill>
                  <a:schemeClr val="dk1"/>
                </a:solidFill>
              </a:rPr>
              <a:t>increase the health</a:t>
            </a:r>
            <a:r>
              <a:rPr lang="en-GB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0" name="Google Shape;140;p23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r>
              <a:rPr lang="en-GB" sz="2100">
                <a:solidFill>
                  <a:schemeClr val="dk1"/>
                </a:solidFill>
              </a:rPr>
              <a:t>, helps you </a:t>
            </a:r>
            <a:r>
              <a:rPr b="1" lang="en-GB" sz="2100">
                <a:solidFill>
                  <a:schemeClr val="dk1"/>
                </a:solidFill>
              </a:rPr>
              <a:t>identify key members</a:t>
            </a:r>
            <a:r>
              <a:rPr lang="en-GB" sz="2100">
                <a:solidFill>
                  <a:schemeClr val="dk1"/>
                </a:solidFill>
              </a:rPr>
              <a:t>, </a:t>
            </a:r>
            <a:r>
              <a:rPr b="1" lang="en-GB" sz="2100">
                <a:solidFill>
                  <a:schemeClr val="dk1"/>
                </a:solidFill>
              </a:rPr>
              <a:t>track engagements</a:t>
            </a:r>
            <a:r>
              <a:rPr lang="en-GB" sz="2100">
                <a:solidFill>
                  <a:schemeClr val="dk1"/>
                </a:solidFill>
              </a:rPr>
              <a:t> with and between individual members, and allow you to make </a:t>
            </a:r>
            <a:r>
              <a:rPr b="1" lang="en-GB" sz="2100">
                <a:solidFill>
                  <a:schemeClr val="dk1"/>
                </a:solidFill>
              </a:rPr>
              <a:t>data-based decisions</a:t>
            </a:r>
            <a:r>
              <a:rPr lang="en-GB" sz="2100">
                <a:solidFill>
                  <a:schemeClr val="dk1"/>
                </a:solidFill>
              </a:rPr>
              <a:t> to </a:t>
            </a:r>
            <a:r>
              <a:rPr b="1" lang="en-GB" sz="2100">
                <a:solidFill>
                  <a:schemeClr val="dk1"/>
                </a:solidFill>
              </a:rPr>
              <a:t>increase the health</a:t>
            </a:r>
            <a:r>
              <a:rPr lang="en-GB" sz="2100">
                <a:solidFill>
                  <a:schemeClr val="dk1"/>
                </a:solidFill>
              </a:rPr>
              <a:t> and </a:t>
            </a:r>
            <a:r>
              <a:rPr b="1" lang="en-GB" sz="2100">
                <a:solidFill>
                  <a:schemeClr val="dk1"/>
                </a:solidFill>
              </a:rPr>
              <a:t>growth of your community</a:t>
            </a:r>
            <a:r>
              <a:rPr lang="en-GB" sz="2100">
                <a:solidFill>
                  <a:schemeClr val="dk1"/>
                </a:solidFill>
              </a:rPr>
              <a:t>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" y="0"/>
            <a:ext cx="91440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54300" y="491350"/>
            <a:ext cx="9035400" cy="4098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06666"/>
                </a:solidFill>
                <a:latin typeface="Ubuntu"/>
                <a:ea typeface="Ubuntu"/>
                <a:cs typeface="Ubuntu"/>
                <a:sym typeface="Ubuntu"/>
              </a:rPr>
              <a:t>Conversation</a:t>
            </a:r>
            <a:endParaRPr b="1" sz="9900">
              <a:solidFill>
                <a:srgbClr val="E0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61950"/>
            <a:ext cx="9143997" cy="610351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0" y="84900"/>
            <a:ext cx="9144000" cy="4973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CFE2F3"/>
                </a:solidFill>
                <a:latin typeface="Ubuntu"/>
                <a:ea typeface="Ubuntu"/>
                <a:cs typeface="Ubuntu"/>
                <a:sym typeface="Ubuntu"/>
              </a:rPr>
              <a:t>Contribution</a:t>
            </a:r>
            <a:endParaRPr b="1" sz="9900">
              <a:solidFill>
                <a:srgbClr val="CFE2F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5860" l="0" r="0" t="968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0" y="1936650"/>
            <a:ext cx="9144000" cy="127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Data Sources</a:t>
            </a:r>
            <a:endParaRPr b="1" sz="99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13963"/>
            <a:ext cx="9144002" cy="10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54300" y="491350"/>
            <a:ext cx="9035400" cy="4098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06666"/>
                </a:solidFill>
                <a:latin typeface="Ubuntu"/>
                <a:ea typeface="Ubuntu"/>
                <a:cs typeface="Ubuntu"/>
                <a:sym typeface="Ubuntu"/>
              </a:rPr>
              <a:t>Quick Tour</a:t>
            </a:r>
            <a:endParaRPr b="1" sz="9900">
              <a:solidFill>
                <a:srgbClr val="E0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/>
          <p:nvPr/>
        </p:nvSpPr>
        <p:spPr>
          <a:xfrm>
            <a:off x="695100" y="503350"/>
            <a:ext cx="2109300" cy="743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/>
          <p:nvPr/>
        </p:nvSpPr>
        <p:spPr>
          <a:xfrm>
            <a:off x="2816300" y="491350"/>
            <a:ext cx="2109300" cy="743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/>
          <p:nvPr/>
        </p:nvSpPr>
        <p:spPr>
          <a:xfrm>
            <a:off x="4913525" y="491350"/>
            <a:ext cx="2109300" cy="743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2277"/>
            <a:ext cx="9144000" cy="60979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0" y="521825"/>
            <a:ext cx="9144000" cy="4829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040000" dist="152400">
              <a:schemeClr val="dk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FEF5EC"/>
                </a:solidFill>
                <a:latin typeface="Ubuntu"/>
                <a:ea typeface="Ubuntu"/>
                <a:cs typeface="Ubuntu"/>
                <a:sym typeface="Ubuntu"/>
              </a:rPr>
              <a:t>Community</a:t>
            </a:r>
            <a:endParaRPr b="1" sz="9900">
              <a:solidFill>
                <a:srgbClr val="FEF5E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FEF5EC"/>
                </a:solidFill>
                <a:latin typeface="Ubuntu"/>
                <a:ea typeface="Ubuntu"/>
                <a:cs typeface="Ubuntu"/>
                <a:sym typeface="Ubuntu"/>
              </a:rPr>
              <a:t>Health</a:t>
            </a:r>
            <a:endParaRPr b="1" sz="9900">
              <a:solidFill>
                <a:srgbClr val="FEF5E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/>
          <p:nvPr/>
        </p:nvSpPr>
        <p:spPr>
          <a:xfrm>
            <a:off x="6338925" y="1254050"/>
            <a:ext cx="2754300" cy="107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/>
          <p:nvPr/>
        </p:nvSpPr>
        <p:spPr>
          <a:xfrm>
            <a:off x="711850" y="1262525"/>
            <a:ext cx="5618700" cy="107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 rotWithShape="1">
          <a:blip r:embed="rId3">
            <a:alphaModFix/>
          </a:blip>
          <a:srcRect b="42945" l="0" r="0" t="0"/>
          <a:stretch/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/>
          <p:nvPr/>
        </p:nvSpPr>
        <p:spPr>
          <a:xfrm>
            <a:off x="711850" y="1262525"/>
            <a:ext cx="5618700" cy="195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/>
          <p:nvPr/>
        </p:nvSpPr>
        <p:spPr>
          <a:xfrm>
            <a:off x="54300" y="491350"/>
            <a:ext cx="9035400" cy="4098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06666"/>
                </a:solidFill>
                <a:latin typeface="Ubuntu"/>
                <a:ea typeface="Ubuntu"/>
                <a:cs typeface="Ubuntu"/>
                <a:sym typeface="Ubuntu"/>
              </a:rPr>
              <a:t>Real Data</a:t>
            </a:r>
            <a:endParaRPr b="1" sz="9900">
              <a:solidFill>
                <a:srgbClr val="E0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/>
          <p:nvPr/>
        </p:nvSpPr>
        <p:spPr>
          <a:xfrm>
            <a:off x="827250" y="495950"/>
            <a:ext cx="8157300" cy="1309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/>
          <p:nvPr/>
        </p:nvSpPr>
        <p:spPr>
          <a:xfrm>
            <a:off x="819000" y="3593850"/>
            <a:ext cx="1835100" cy="1022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/>
          <p:nvPr/>
        </p:nvSpPr>
        <p:spPr>
          <a:xfrm>
            <a:off x="5745225" y="486325"/>
            <a:ext cx="3239400" cy="201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/>
          <p:nvPr/>
        </p:nvSpPr>
        <p:spPr>
          <a:xfrm>
            <a:off x="5745225" y="486325"/>
            <a:ext cx="3239400" cy="201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/>
          <p:nvPr/>
        </p:nvSpPr>
        <p:spPr>
          <a:xfrm>
            <a:off x="6190325" y="1698000"/>
            <a:ext cx="2819100" cy="268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85700" y="3283700"/>
            <a:ext cx="8772600" cy="16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6FA8DC"/>
                </a:solidFill>
                <a:latin typeface="Ubuntu"/>
                <a:ea typeface="Ubuntu"/>
                <a:cs typeface="Ubuntu"/>
                <a:sym typeface="Ubuntu"/>
              </a:rPr>
              <a:t>A q</a:t>
            </a:r>
            <a:r>
              <a:rPr b="1" lang="en-GB" sz="9900">
                <a:solidFill>
                  <a:srgbClr val="6FA8DC"/>
                </a:solidFill>
                <a:latin typeface="Ubuntu"/>
                <a:ea typeface="Ubuntu"/>
                <a:cs typeface="Ubuntu"/>
                <a:sym typeface="Ubuntu"/>
              </a:rPr>
              <a:t>uestion…</a:t>
            </a:r>
            <a:endParaRPr b="1" sz="9900">
              <a:solidFill>
                <a:srgbClr val="6FA8D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/>
          <p:nvPr/>
        </p:nvSpPr>
        <p:spPr>
          <a:xfrm>
            <a:off x="857250" y="313225"/>
            <a:ext cx="2679000" cy="463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5"/>
          <p:cNvSpPr/>
          <p:nvPr/>
        </p:nvSpPr>
        <p:spPr>
          <a:xfrm>
            <a:off x="6235400" y="881950"/>
            <a:ext cx="2819100" cy="94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6"/>
          <p:cNvSpPr/>
          <p:nvPr/>
        </p:nvSpPr>
        <p:spPr>
          <a:xfrm>
            <a:off x="6190325" y="1887600"/>
            <a:ext cx="2819100" cy="2266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7"/>
          <p:cNvSpPr/>
          <p:nvPr/>
        </p:nvSpPr>
        <p:spPr>
          <a:xfrm>
            <a:off x="816025" y="964400"/>
            <a:ext cx="5440200" cy="414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0" y="0"/>
            <a:ext cx="896500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9"/>
          <p:cNvPicPr preferRelativeResize="0"/>
          <p:nvPr/>
        </p:nvPicPr>
        <p:blipFill rotWithShape="1">
          <a:blip r:embed="rId3">
            <a:alphaModFix/>
          </a:blip>
          <a:srcRect b="2561" l="0" r="0" t="13163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9"/>
          <p:cNvSpPr txBox="1"/>
          <p:nvPr/>
        </p:nvSpPr>
        <p:spPr>
          <a:xfrm>
            <a:off x="2513300" y="1030650"/>
            <a:ext cx="6668700" cy="389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New members &amp; contributions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Engagement levels</a:t>
            </a:r>
            <a:endParaRPr sz="28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Regular health reporting</a:t>
            </a:r>
            <a:endParaRPr sz="28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Connections network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Tasks &amp; opportunities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Watched community members</a:t>
            </a:r>
            <a:endParaRPr sz="28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Identify potential core contributors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4" name="Google Shape;294;p49"/>
          <p:cNvSpPr txBox="1"/>
          <p:nvPr/>
        </p:nvSpPr>
        <p:spPr>
          <a:xfrm>
            <a:off x="1210400" y="0"/>
            <a:ext cx="6939000" cy="97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Reporting</a:t>
            </a:r>
            <a:endParaRPr b="1" sz="7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5" name="Google Shape;29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0"/>
          <p:cNvPicPr preferRelativeResize="0"/>
          <p:nvPr/>
        </p:nvPicPr>
        <p:blipFill rotWithShape="1">
          <a:blip r:embed="rId3">
            <a:alphaModFix/>
          </a:blip>
          <a:srcRect b="1628" l="0" r="0" t="1397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0"/>
          <p:cNvSpPr txBox="1"/>
          <p:nvPr/>
        </p:nvSpPr>
        <p:spPr>
          <a:xfrm>
            <a:off x="1390200" y="2996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FEF5EC"/>
                </a:solidFill>
                <a:latin typeface="Ubuntu"/>
                <a:ea typeface="Ubuntu"/>
                <a:cs typeface="Ubuntu"/>
                <a:sym typeface="Ubuntu"/>
              </a:rPr>
              <a:t>Demo</a:t>
            </a:r>
            <a:endParaRPr b="1" sz="9900">
              <a:solidFill>
                <a:srgbClr val="FEF5E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1"/>
          <p:cNvPicPr preferRelativeResize="0"/>
          <p:nvPr/>
        </p:nvPicPr>
        <p:blipFill rotWithShape="1">
          <a:blip r:embed="rId3">
            <a:alphaModFix/>
          </a:blip>
          <a:srcRect b="2561" l="0" r="0" t="13163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1"/>
          <p:cNvSpPr txBox="1"/>
          <p:nvPr/>
        </p:nvSpPr>
        <p:spPr>
          <a:xfrm>
            <a:off x="2360900" y="1030650"/>
            <a:ext cx="6668700" cy="389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Provide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Community insights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Via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metrics, charts &amp; reports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Using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real-world data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At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</a:t>
            </a: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 or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low cost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Is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easy</a:t>
            </a: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set up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Has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popular data sources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Ubuntu Medium"/>
              <a:buChar char="-"/>
            </a:pPr>
            <a:r>
              <a:rPr lang="en-GB"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With a </a:t>
            </a:r>
            <a:r>
              <a:rPr b="1" lang="en-GB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simple API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8" name="Google Shape;308;p51"/>
          <p:cNvSpPr txBox="1"/>
          <p:nvPr/>
        </p:nvSpPr>
        <p:spPr>
          <a:xfrm>
            <a:off x="1210400" y="0"/>
            <a:ext cx="6939000" cy="97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Summary</a:t>
            </a:r>
            <a:endParaRPr b="1" sz="7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9" name="Google Shape;30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" name="Google Shape;76;p16"/>
          <p:cNvSpPr/>
          <p:nvPr/>
        </p:nvSpPr>
        <p:spPr>
          <a:xfrm>
            <a:off x="275650" y="251675"/>
            <a:ext cx="8580600" cy="251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0000" y="480425"/>
            <a:ext cx="2059200" cy="205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" name="Google Shape;78;p16"/>
          <p:cNvSpPr txBox="1"/>
          <p:nvPr/>
        </p:nvSpPr>
        <p:spPr>
          <a:xfrm>
            <a:off x="457200" y="314325"/>
            <a:ext cx="59628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dk1"/>
                </a:solidFill>
              </a:rPr>
              <a:t>Michael Hall (mhall119)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b="1" lang="en-GB" sz="2100">
                <a:solidFill>
                  <a:schemeClr val="dk1"/>
                </a:solidFill>
              </a:rPr>
              <a:t>Developer Evangelist - ARM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>
                <a:solidFill>
                  <a:schemeClr val="dk1"/>
                </a:solidFill>
              </a:rPr>
              <a:t>Previously:</a:t>
            </a:r>
            <a:endParaRPr sz="21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InfluxData</a:t>
            </a:r>
            <a:br>
              <a:rPr lang="en-GB" sz="2100">
                <a:solidFill>
                  <a:schemeClr val="dk1"/>
                </a:solidFill>
              </a:rPr>
            </a:br>
            <a:r>
              <a:rPr lang="en-GB" sz="2100">
                <a:solidFill>
                  <a:schemeClr val="dk1"/>
                </a:solidFill>
              </a:rPr>
              <a:t>Linux Foundation</a:t>
            </a:r>
            <a:br>
              <a:rPr lang="en-GB" sz="2100">
                <a:solidFill>
                  <a:schemeClr val="dk1"/>
                </a:solidFill>
              </a:rPr>
            </a:br>
            <a:r>
              <a:rPr lang="en-GB" sz="2100">
                <a:solidFill>
                  <a:schemeClr val="dk1"/>
                </a:solidFill>
              </a:rPr>
              <a:t>Endless Inc.</a:t>
            </a:r>
            <a:br>
              <a:rPr lang="en-GB" sz="2100">
                <a:solidFill>
                  <a:schemeClr val="dk1"/>
                </a:solidFill>
              </a:rPr>
            </a:br>
            <a:r>
              <a:rPr lang="en-GB" sz="2100">
                <a:solidFill>
                  <a:schemeClr val="dk1"/>
                </a:solidFill>
              </a:rPr>
              <a:t>Canonical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2"/>
          <p:cNvPicPr preferRelativeResize="0"/>
          <p:nvPr/>
        </p:nvPicPr>
        <p:blipFill rotWithShape="1">
          <a:blip r:embed="rId3">
            <a:alphaModFix/>
          </a:blip>
          <a:srcRect b="12957" l="0" r="0" t="2296"/>
          <a:stretch/>
        </p:blipFill>
        <p:spPr>
          <a:xfrm>
            <a:off x="-19050" y="-32285"/>
            <a:ext cx="9163049" cy="517578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2"/>
          <p:cNvSpPr txBox="1"/>
          <p:nvPr/>
        </p:nvSpPr>
        <p:spPr>
          <a:xfrm>
            <a:off x="898800" y="299600"/>
            <a:ext cx="73464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b="1" sz="990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3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3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Thank you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22" name="Google Shape;32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5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3" name="Google Shape;323;p53"/>
          <p:cNvSpPr txBox="1"/>
          <p:nvPr/>
        </p:nvSpPr>
        <p:spPr>
          <a:xfrm>
            <a:off x="488275" y="299600"/>
            <a:ext cx="80118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savannahhq.com</a:t>
            </a:r>
            <a:endParaRPr b="1" sz="7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6" name="Google Shape;86;p17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5" name="Google Shape;95;p18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9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r>
              <a:rPr lang="en-GB" sz="2100">
                <a:solidFill>
                  <a:schemeClr val="dk1"/>
                </a:solidFill>
              </a:rPr>
              <a:t>, helps you </a:t>
            </a:r>
            <a:r>
              <a:rPr b="1" lang="en-GB" sz="2100">
                <a:solidFill>
                  <a:schemeClr val="dk1"/>
                </a:solidFill>
              </a:rPr>
              <a:t>identify key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dk1"/>
                </a:solidFill>
              </a:rPr>
              <a:t>members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3" name="Google Shape;113;p20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r>
              <a:rPr lang="en-GB" sz="2100">
                <a:solidFill>
                  <a:schemeClr val="dk1"/>
                </a:solidFill>
              </a:rPr>
              <a:t>, helps you </a:t>
            </a:r>
            <a:r>
              <a:rPr b="1" lang="en-GB" sz="2100">
                <a:solidFill>
                  <a:schemeClr val="dk1"/>
                </a:solidFill>
              </a:rPr>
              <a:t>identify key members</a:t>
            </a:r>
            <a:r>
              <a:rPr lang="en-GB" sz="2100">
                <a:solidFill>
                  <a:schemeClr val="dk1"/>
                </a:solidFill>
              </a:rPr>
              <a:t>, </a:t>
            </a:r>
            <a:r>
              <a:rPr b="1" lang="en-GB" sz="2100">
                <a:solidFill>
                  <a:schemeClr val="dk1"/>
                </a:solidFill>
              </a:rPr>
              <a:t>track engagements</a:t>
            </a:r>
            <a:r>
              <a:rPr lang="en-GB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2136325" y="3187800"/>
            <a:ext cx="6363600" cy="129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00">
                <a:solidFill>
                  <a:srgbClr val="EECC70"/>
                </a:solidFill>
                <a:latin typeface="Ubuntu"/>
                <a:ea typeface="Ubuntu"/>
                <a:cs typeface="Ubuntu"/>
                <a:sym typeface="Ubuntu"/>
              </a:rPr>
              <a:t>Savannah</a:t>
            </a:r>
            <a:endParaRPr b="1" sz="9900">
              <a:solidFill>
                <a:srgbClr val="EECC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50" y="3059375"/>
            <a:ext cx="1551050" cy="155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2" name="Google Shape;122;p21"/>
          <p:cNvSpPr/>
          <p:nvPr/>
        </p:nvSpPr>
        <p:spPr>
          <a:xfrm>
            <a:off x="238125" y="152400"/>
            <a:ext cx="8648700" cy="258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428625" y="314325"/>
            <a:ext cx="8277300" cy="233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.. is </a:t>
            </a:r>
            <a:r>
              <a:rPr b="1" lang="en-GB" sz="2100">
                <a:solidFill>
                  <a:schemeClr val="dk1"/>
                </a:solidFill>
              </a:rPr>
              <a:t>Community Relationship Manager (CoRM)</a:t>
            </a:r>
            <a:r>
              <a:rPr lang="en-GB" sz="2100">
                <a:solidFill>
                  <a:schemeClr val="dk1"/>
                </a:solidFill>
              </a:rPr>
              <a:t>, it gives you a holistic </a:t>
            </a:r>
            <a:r>
              <a:rPr b="1" lang="en-GB" sz="2100">
                <a:solidFill>
                  <a:schemeClr val="dk1"/>
                </a:solidFill>
              </a:rPr>
              <a:t>view of your community</a:t>
            </a:r>
            <a:r>
              <a:rPr lang="en-GB" sz="2100">
                <a:solidFill>
                  <a:schemeClr val="dk1"/>
                </a:solidFill>
              </a:rPr>
              <a:t>, helps you </a:t>
            </a:r>
            <a:r>
              <a:rPr b="1" lang="en-GB" sz="2100">
                <a:solidFill>
                  <a:schemeClr val="dk1"/>
                </a:solidFill>
              </a:rPr>
              <a:t>identify key members</a:t>
            </a:r>
            <a:r>
              <a:rPr lang="en-GB" sz="2100">
                <a:solidFill>
                  <a:schemeClr val="dk1"/>
                </a:solidFill>
              </a:rPr>
              <a:t>, </a:t>
            </a:r>
            <a:r>
              <a:rPr b="1" lang="en-GB" sz="2100">
                <a:solidFill>
                  <a:schemeClr val="dk1"/>
                </a:solidFill>
              </a:rPr>
              <a:t>track engagements</a:t>
            </a:r>
            <a:r>
              <a:rPr lang="en-GB" sz="2100">
                <a:solidFill>
                  <a:schemeClr val="dk1"/>
                </a:solidFill>
              </a:rPr>
              <a:t> with and between individual members, and allow you to make </a:t>
            </a:r>
            <a:r>
              <a:rPr b="1" lang="en-GB" sz="2100">
                <a:solidFill>
                  <a:schemeClr val="dk1"/>
                </a:solidFill>
              </a:rPr>
              <a:t>data-based decisions</a:t>
            </a:r>
            <a:r>
              <a:rPr lang="en-GB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chemeClr val="dk1"/>
                </a:solidFill>
              </a:rPr>
              <a:t>savannahcrm.com</a:t>
            </a:r>
            <a:endParaRPr i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